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92" r:id="rId2"/>
    <p:sldId id="393" r:id="rId3"/>
    <p:sldId id="394" r:id="rId4"/>
    <p:sldId id="395" r:id="rId5"/>
    <p:sldId id="402" r:id="rId6"/>
    <p:sldId id="405" r:id="rId7"/>
    <p:sldId id="385" r:id="rId8"/>
    <p:sldId id="406" r:id="rId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75428-2A7E-4C6F-BBF8-9C3A81B76BA8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357C7-A24E-4C73-9CC3-1C127E20F69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82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Construção do túnel sob a linha CF pela IP vai obrigar a Reformulação do esquema viário e pedonal + alteração do acesso aos lotes : viaturas pp e de emergência + introdução da barreira “muro” 268 x 1m + abate de um conjunto significativo de arvores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6760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Num perfil entre lotes de cerca de 20m iremos introduzir: faixa de rodagem de 6,5m + dos 6,75m restantes para cada lado haverá jardim, estacionamento e passeios+ condutas técnicas longitudinais com travessias de 120 a 150m + implantação de colunas duplas de IP em quincôncio e 4m de altura para não interferir com as copas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4212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Zonas pedonais de 3 a 4 m serão em piso conforto incluindo piso tátil (DL 163/2006 de 8 agosto) + marcação de acessos automóveis aos lotes + arborização em alameda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283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Podemos então afirmar que temos um plano de reforço da estrutura arbórea com plantação e introdução de novas espécies, dando cumprimento ao regulamento municipal nº 554/2018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047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A proposta divide-se em 3 momentos: as partes da avenida que mantem o perfil a nascente e a poente, a parte central junto da linha CF que verão o seu perfil radicalmente alterado, e os 3 momentos/rotundas.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/>
              <a:t>Requalificação Urbanística</a:t>
            </a:r>
            <a:r>
              <a:rPr lang="pt-PT" dirty="0"/>
              <a:t>: privilegiar o peão + equacionar passagem de pesados (altura da boca do túnel)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Proceder a uma ligeira fresagem da via, cerca de 20cm que permite mitigar a diferença de cotas entre a faixa de rodagem e as soleiras dos lotes - Naturalmente que haverá casos em que teremos que colocar grelhas de AP junto das soleiras+ separação peões/viaturas por faixa verde + criação de bolsas verdes com possibilidade de estacionamento + iluminação e mobiliário urbano.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3157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Requalificação urbanística</a:t>
            </a:r>
            <a:r>
              <a:rPr lang="pt-PT" dirty="0"/>
              <a:t>: </a:t>
            </a:r>
            <a:r>
              <a:rPr lang="pt-PT" b="1" dirty="0"/>
              <a:t>Via partilhada</a:t>
            </a:r>
            <a:r>
              <a:rPr lang="pt-PT" dirty="0"/>
              <a:t> = Via à mesma cota, diferenciação de materiais e desenho de pavimento + Saídas dos lotes livres de obstáculos em 6m p/a permitir manobra (total 9 casos) + paragem pontual de veículos entre árvores + iluminação e mobiliário urbano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78685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PT" sz="1200" b="1" dirty="0"/>
              <a:t>Arborização: Alinhamento de nova espécie</a:t>
            </a:r>
            <a:r>
              <a:rPr lang="pt-PT" sz="1200" dirty="0"/>
              <a:t>: Hibisco de Norfolk </a:t>
            </a:r>
            <a:r>
              <a:rPr lang="pt-PT" sz="1200" i="1" dirty="0"/>
              <a:t>(</a:t>
            </a:r>
            <a:r>
              <a:rPr lang="pt-PT" sz="1200" i="1" dirty="0" err="1"/>
              <a:t>Lagunaria</a:t>
            </a:r>
            <a:r>
              <a:rPr lang="pt-PT" sz="1200" i="1" dirty="0"/>
              <a:t> </a:t>
            </a:r>
            <a:r>
              <a:rPr lang="pt-PT" sz="1200" i="1" dirty="0" err="1"/>
              <a:t>Patersonii</a:t>
            </a:r>
            <a:r>
              <a:rPr lang="pt-PT" sz="1200" i="1" dirty="0"/>
              <a:t>) + </a:t>
            </a:r>
            <a:r>
              <a:rPr lang="pt-PT" sz="1200" i="0" dirty="0"/>
              <a:t>árvore ornamental de folha perene </a:t>
            </a:r>
            <a:r>
              <a:rPr lang="pt-PT" sz="1200" dirty="0"/>
              <a:t>Indicada para jardins e alinhamentos em arruamentos costeiros mediterrânicos + Tolerante a ventos costeiros e poda + Resistente a pragas e doenças habituais + Crescimento médio e pouca necessidade de água + Altura 10-14m e copa 12m (após 5-10 anos) + Aprecia solos bem drenados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3273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Requalificação dos 3 momentos marcantes</a:t>
            </a:r>
            <a:r>
              <a:rPr lang="pt-PT" dirty="0"/>
              <a:t>: os limites nascente e poente do percurso e a Praça da India: rotunda da antiga EN109 : ajardinamento + Praça da </a:t>
            </a:r>
            <a:r>
              <a:rPr lang="pt-PT" dirty="0" err="1"/>
              <a:t>india</a:t>
            </a:r>
            <a:r>
              <a:rPr lang="pt-PT" dirty="0"/>
              <a:t> : eventual colocação de peça escultórica que faça referência aos pontos de água + esplanada da praia: eliminação da rotunda para a transformar numa grande esplanada com passagem automóvel mas acentuando o carácter pedonal e de lazer da praça octogonal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8333-34EC-4CAF-8277-CD68FAA5AA63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2560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703A-3236-04E0-14CE-A79038091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11BF0-B0BF-95C3-62FB-B9D6A98A2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1D072-4F32-0C76-D4B9-6803DA16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C80D3-447C-2569-7890-CA2CB01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E244-374A-0887-28BF-17838694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310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085A-8632-190E-5E65-5035B51F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4BC71-7A52-0DF7-6DE9-E5EC45E9D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953A5-59B7-619C-062D-8FD87FC9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BD5F9-C53F-8E3F-49FE-366EF451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2F318-878C-B64E-9343-E7DA19B2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626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EEF11-01CF-07A6-9FDA-11603FF5B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B33E1-B0CB-FE67-4415-D47D75FE5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05F5F-7FEC-D0F2-A855-B3FF1638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1116A-DC31-32C2-6C91-32C729234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12E84-38BF-44AD-260B-A51E4994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339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2153-54E3-B683-E8C8-F18A86F1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C12DD-7A64-C7E7-9CB0-403FBA4A7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4A587-56B8-207E-FC9F-E57DC3239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2E2A4-01F6-3606-78E5-61C62453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72198-FE7B-E358-79C0-808BAA5A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929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45130-A2A7-7BA5-3790-2216CED4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35994-F7BE-3D66-B9A3-602D92BEA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E8E58-B844-947F-289E-FC6D43BD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EEBF1-69AC-4E35-6E39-638A8908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DEE97-C70E-F600-23C9-BE62A6CA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595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5A47-B850-5D8A-6DF2-BD32A26A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4286-6698-BD12-8DFD-8A70FB3C0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6ADCB-0DAE-CD4E-DD08-AD9B3B751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8CB72-D2DF-3E9B-3F23-9BB2E66D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8FAB0-BB67-BE23-1410-AEC76E01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67027-37A5-82F5-AB94-9D6CF818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562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84CB-A69A-FCD8-9C22-F21D285F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AC0AC-0F64-B020-C331-3E0F4A259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F5924-9853-3317-79C9-BACFF366C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A74C4-109A-095E-4AAC-43679021A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8B809-FF44-F974-7A7F-68A3584C6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A58EA0-ADA3-3C5A-F642-CD5ABF59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5F6407-9A2B-2311-F7DA-90E15DB0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4581B0-2784-737F-42E4-0D9882CB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989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887B-73AA-33BD-3E97-F7FD82E3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9E0D2-8E46-73DA-8EDB-39A74D1E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3DD22-2846-2770-9F97-0C986185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16AFA-679F-1873-73FF-B66C7F13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41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2FC6D-BEC7-B79E-DF23-40C99AAA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C473C-DC43-83DE-48D8-BFEB1619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C42F7-A5DF-D0EA-18D4-5EC927FA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634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E028B-F8B7-9691-182D-21CD6CC2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C6E6A-80F1-C052-B2B2-9C8EBCC89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7B9D1-43EA-092D-F5BA-C7410871E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833AB-A176-9119-CB87-F39050C5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AA816-8BB6-7CB1-24AA-7F5F9B30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9F879-A28C-B562-7E40-2564C842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992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42276-E832-D1DA-E198-F99AA06B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78A3E-AA25-1269-EB6F-54906C56E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86332-1BF8-E9AF-ABF4-1EE900481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46B83-0FD0-0554-9AA9-F424C6C4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EF6F5-DC33-C0FE-866A-1D25E7D8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9C86D-8914-811D-6302-3B99B8DD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468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C42B3A-19AB-C436-49E6-231499385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00107-5788-B6CD-6A48-4A43BACC5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B68C-6E6D-960E-E98B-DCF62D75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84272-8770-4A7D-8FC4-D8207BE64049}" type="datetimeFigureOut">
              <a:rPr lang="pt-PT" smtClean="0"/>
              <a:t>26/07/2022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C96E8-3E81-C042-6D4E-ECF73B701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B9501-1A2E-AB1B-DFA6-2CC08EC58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381B-841D-483A-A079-5402A82F5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477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4.jp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2EB6B0E-38DF-77C1-3215-74643AFD6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49"/>
          <a:stretch/>
        </p:blipFill>
        <p:spPr>
          <a:xfrm>
            <a:off x="1519332" y="2515338"/>
            <a:ext cx="9144000" cy="10274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B8D539A-1C5D-B6CE-9196-B144B18CB0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07" b="-1"/>
          <a:stretch/>
        </p:blipFill>
        <p:spPr>
          <a:xfrm>
            <a:off x="3902056" y="3635981"/>
            <a:ext cx="6761276" cy="263691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B51C67A-E8D3-BB91-C09C-1D3E79D240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12" r="4517"/>
          <a:stretch/>
        </p:blipFill>
        <p:spPr>
          <a:xfrm>
            <a:off x="1519333" y="3636768"/>
            <a:ext cx="2272412" cy="2636913"/>
          </a:xfrm>
          <a:prstGeom prst="rect">
            <a:avLst/>
          </a:prstGeom>
        </p:spPr>
      </p:pic>
      <p:pic>
        <p:nvPicPr>
          <p:cNvPr id="4" name="Imagem 3" descr="Uma imagem com exterior&#10;&#10;Descrição gerada automaticamente">
            <a:extLst>
              <a:ext uri="{FF2B5EF4-FFF2-40B4-BE49-F238E27FC236}">
                <a16:creationId xmlns:a16="http://schemas.microsoft.com/office/drawing/2014/main" id="{F8CFE501-CD0D-DFA4-D717-466F0682B0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4957" y="303524"/>
            <a:ext cx="2448042" cy="1836032"/>
          </a:xfrm>
          <a:prstGeom prst="rect">
            <a:avLst/>
          </a:prstGeom>
        </p:spPr>
      </p:pic>
      <p:pic>
        <p:nvPicPr>
          <p:cNvPr id="7" name="Imagem 6" descr="Uma imagem com transporte&#10;&#10;Descrição gerada automaticamente">
            <a:extLst>
              <a:ext uri="{FF2B5EF4-FFF2-40B4-BE49-F238E27FC236}">
                <a16:creationId xmlns:a16="http://schemas.microsoft.com/office/drawing/2014/main" id="{1B8A1B5A-EAB5-821D-D9BE-33FC5E3724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8820" y="296658"/>
            <a:ext cx="2448041" cy="1836031"/>
          </a:xfrm>
          <a:prstGeom prst="rect">
            <a:avLst/>
          </a:prstGeom>
        </p:spPr>
      </p:pic>
      <p:pic>
        <p:nvPicPr>
          <p:cNvPr id="9" name="Imagem 8" descr="Uma imagem com edifício, exterior, antigo, pedra&#10;&#10;Descrição gerada automaticamente">
            <a:extLst>
              <a:ext uri="{FF2B5EF4-FFF2-40B4-BE49-F238E27FC236}">
                <a16:creationId xmlns:a16="http://schemas.microsoft.com/office/drawing/2014/main" id="{9354F9F7-B96C-1924-FA1C-4EB3DC93DD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6937" y="306005"/>
            <a:ext cx="2448040" cy="183603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3920CC2-1376-6919-4C24-E5BA6DC167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" b="4037"/>
          <a:stretch/>
        </p:blipFill>
        <p:spPr>
          <a:xfrm rot="5400000">
            <a:off x="8570764" y="350654"/>
            <a:ext cx="2450519" cy="1744251"/>
          </a:xfrm>
          <a:prstGeom prst="rect">
            <a:avLst/>
          </a:prstGeom>
        </p:spPr>
      </p:pic>
      <p:pic>
        <p:nvPicPr>
          <p:cNvPr id="16" name="Imagem 15" descr="Uma imagem com exterior, objeto de exterior&#10;&#10;Descrição gerada automaticamente">
            <a:extLst>
              <a:ext uri="{FF2B5EF4-FFF2-40B4-BE49-F238E27FC236}">
                <a16:creationId xmlns:a16="http://schemas.microsoft.com/office/drawing/2014/main" id="{32F3FE20-02AE-3520-B4EB-49E315E5A7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"/>
          <a:stretch/>
        </p:blipFill>
        <p:spPr>
          <a:xfrm rot="5400000">
            <a:off x="4942180" y="374441"/>
            <a:ext cx="2450521" cy="169667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194FA02-AAE2-83B6-D6CB-2C4CFAE5F5A9}"/>
              </a:ext>
            </a:extLst>
          </p:cNvPr>
          <p:cNvSpPr txBox="1"/>
          <p:nvPr/>
        </p:nvSpPr>
        <p:spPr>
          <a:xfrm>
            <a:off x="1519332" y="6237313"/>
            <a:ext cx="915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C</a:t>
            </a:r>
            <a:r>
              <a:rPr lang="pt-PT" sz="2400" dirty="0"/>
              <a:t>ondicionantes :  O </a:t>
            </a:r>
            <a:r>
              <a:rPr lang="pt-PT" sz="3600" dirty="0"/>
              <a:t>T</a:t>
            </a:r>
            <a:r>
              <a:rPr lang="pt-PT" sz="2400" dirty="0"/>
              <a:t>únel</a:t>
            </a:r>
          </a:p>
        </p:txBody>
      </p:sp>
    </p:spTree>
    <p:extLst>
      <p:ext uri="{BB962C8B-B14F-4D97-AF65-F5344CB8AC3E}">
        <p14:creationId xmlns:p14="http://schemas.microsoft.com/office/powerpoint/2010/main" val="350112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F4AA2762-C161-C7FB-13E5-729168022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r="36628" b="1701"/>
          <a:stretch/>
        </p:blipFill>
        <p:spPr>
          <a:xfrm rot="16200000">
            <a:off x="5228750" y="-649890"/>
            <a:ext cx="1756800" cy="9137284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E7C55FC-A685-9D3D-2506-3A9F358D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5" r="36626" b="1701"/>
          <a:stretch/>
        </p:blipFill>
        <p:spPr>
          <a:xfrm rot="16200000">
            <a:off x="5228749" y="1438342"/>
            <a:ext cx="1756800" cy="91372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0CDA4BF-70AA-D6C7-D64A-407BD585B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r="36628" b="1701"/>
          <a:stretch/>
        </p:blipFill>
        <p:spPr>
          <a:xfrm rot="16200000">
            <a:off x="5216956" y="-2742126"/>
            <a:ext cx="1758091" cy="9144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7AE6D6D-0921-8324-66EC-A2ACA9C915C2}"/>
              </a:ext>
            </a:extLst>
          </p:cNvPr>
          <p:cNvSpPr txBox="1"/>
          <p:nvPr/>
        </p:nvSpPr>
        <p:spPr>
          <a:xfrm>
            <a:off x="1538508" y="-1510"/>
            <a:ext cx="911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P</a:t>
            </a:r>
            <a:r>
              <a:rPr lang="pt-PT" sz="2400" dirty="0"/>
              <a:t>roposta :  </a:t>
            </a:r>
            <a:r>
              <a:rPr lang="pt-PT" sz="3600" dirty="0"/>
              <a:t>P</a:t>
            </a:r>
            <a:r>
              <a:rPr lang="pt-PT" sz="2400" dirty="0"/>
              <a:t>erfil e </a:t>
            </a:r>
            <a:r>
              <a:rPr lang="pt-PT" sz="3600" dirty="0"/>
              <a:t>I</a:t>
            </a:r>
            <a:r>
              <a:rPr lang="pt-PT" sz="2400" dirty="0"/>
              <a:t>nfra </a:t>
            </a:r>
            <a:r>
              <a:rPr lang="pt-PT" sz="3600" dirty="0"/>
              <a:t>E</a:t>
            </a:r>
            <a:r>
              <a:rPr lang="pt-PT" sz="2400" dirty="0"/>
              <a:t>struturas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2D5A11-7A2A-734D-F298-1432702A1937}"/>
              </a:ext>
            </a:extLst>
          </p:cNvPr>
          <p:cNvSpPr txBox="1"/>
          <p:nvPr/>
        </p:nvSpPr>
        <p:spPr>
          <a:xfrm>
            <a:off x="1538507" y="548680"/>
            <a:ext cx="911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FF0000"/>
                </a:solidFill>
              </a:rPr>
              <a:t>P</a:t>
            </a:r>
            <a:r>
              <a:rPr lang="pt-PT" sz="2000" dirty="0">
                <a:solidFill>
                  <a:srgbClr val="FF0000"/>
                </a:solidFill>
              </a:rPr>
              <a:t>erfil / </a:t>
            </a:r>
            <a:r>
              <a:rPr lang="pt-PT" sz="2800" dirty="0">
                <a:solidFill>
                  <a:srgbClr val="FF0000"/>
                </a:solidFill>
              </a:rPr>
              <a:t>A</a:t>
            </a:r>
            <a:r>
              <a:rPr lang="pt-PT" sz="2000" dirty="0">
                <a:solidFill>
                  <a:srgbClr val="FF0000"/>
                </a:solidFill>
              </a:rPr>
              <a:t>linhamentos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ED488D1-913F-2E34-0BB4-A23C891E5940}"/>
              </a:ext>
            </a:extLst>
          </p:cNvPr>
          <p:cNvSpPr txBox="1"/>
          <p:nvPr/>
        </p:nvSpPr>
        <p:spPr>
          <a:xfrm>
            <a:off x="1538508" y="2636912"/>
            <a:ext cx="911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33CCCC"/>
                </a:solidFill>
              </a:rPr>
              <a:t>C</a:t>
            </a:r>
            <a:r>
              <a:rPr lang="pt-PT" sz="2000" dirty="0">
                <a:solidFill>
                  <a:srgbClr val="33CCCC"/>
                </a:solidFill>
              </a:rPr>
              <a:t>ondutas </a:t>
            </a:r>
            <a:r>
              <a:rPr lang="pt-PT" sz="2800" dirty="0">
                <a:solidFill>
                  <a:srgbClr val="33CCCC"/>
                </a:solidFill>
              </a:rPr>
              <a:t>L</a:t>
            </a:r>
            <a:r>
              <a:rPr lang="pt-PT" sz="2000" dirty="0">
                <a:solidFill>
                  <a:srgbClr val="33CCCC"/>
                </a:solidFill>
              </a:rPr>
              <a:t>ongitudinais     </a:t>
            </a:r>
            <a:r>
              <a:rPr lang="pt-PT" sz="2800" dirty="0">
                <a:solidFill>
                  <a:srgbClr val="FFD653"/>
                </a:solidFill>
              </a:rPr>
              <a:t>T</a:t>
            </a:r>
            <a:r>
              <a:rPr lang="pt-PT" sz="2000" dirty="0">
                <a:solidFill>
                  <a:srgbClr val="FFD653"/>
                </a:solidFill>
              </a:rPr>
              <a:t>ravessias </a:t>
            </a:r>
            <a:r>
              <a:rPr lang="pt-PT" sz="2800" dirty="0">
                <a:solidFill>
                  <a:srgbClr val="FFD653"/>
                </a:solidFill>
              </a:rPr>
              <a:t>E</a:t>
            </a:r>
            <a:r>
              <a:rPr lang="pt-PT" sz="2000" dirty="0">
                <a:solidFill>
                  <a:srgbClr val="FFD653"/>
                </a:solidFill>
              </a:rPr>
              <a:t>letricidade     </a:t>
            </a:r>
            <a:r>
              <a:rPr lang="pt-PT" sz="2800" dirty="0">
                <a:solidFill>
                  <a:srgbClr val="FF9900"/>
                </a:solidFill>
              </a:rPr>
              <a:t>T</a:t>
            </a:r>
            <a:r>
              <a:rPr lang="pt-PT" sz="2000" dirty="0">
                <a:solidFill>
                  <a:srgbClr val="FF9900"/>
                </a:solidFill>
              </a:rPr>
              <a:t>ravessias </a:t>
            </a:r>
            <a:r>
              <a:rPr lang="pt-PT" sz="2800" dirty="0">
                <a:solidFill>
                  <a:srgbClr val="FF9900"/>
                </a:solidFill>
              </a:rPr>
              <a:t>T</a:t>
            </a:r>
            <a:r>
              <a:rPr lang="pt-PT" sz="2000" dirty="0">
                <a:solidFill>
                  <a:srgbClr val="FF9900"/>
                </a:solidFill>
              </a:rPr>
              <a:t>elecomunicações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27C624-B914-A74A-DCA9-0CC3D9B0061B}"/>
              </a:ext>
            </a:extLst>
          </p:cNvPr>
          <p:cNvSpPr txBox="1"/>
          <p:nvPr/>
        </p:nvSpPr>
        <p:spPr>
          <a:xfrm>
            <a:off x="1538507" y="4725144"/>
            <a:ext cx="913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F0EA00"/>
                </a:solidFill>
              </a:rPr>
              <a:t>I</a:t>
            </a:r>
            <a:r>
              <a:rPr lang="pt-PT" sz="2000" dirty="0">
                <a:solidFill>
                  <a:srgbClr val="F0EA00"/>
                </a:solidFill>
              </a:rPr>
              <a:t>mplantação de </a:t>
            </a:r>
            <a:r>
              <a:rPr lang="pt-PT" sz="2800" dirty="0">
                <a:solidFill>
                  <a:srgbClr val="F0EA00"/>
                </a:solidFill>
              </a:rPr>
              <a:t>c</a:t>
            </a:r>
            <a:r>
              <a:rPr lang="pt-PT" sz="2000" dirty="0">
                <a:solidFill>
                  <a:srgbClr val="F0EA00"/>
                </a:solidFill>
              </a:rPr>
              <a:t>olunas </a:t>
            </a:r>
            <a:r>
              <a:rPr lang="pt-PT" sz="2800" dirty="0">
                <a:solidFill>
                  <a:srgbClr val="F0EA00"/>
                </a:solidFill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3884842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Uma imagem com texto, planta&#10;&#10;Descrição gerada automaticamente">
            <a:extLst>
              <a:ext uri="{FF2B5EF4-FFF2-40B4-BE49-F238E27FC236}">
                <a16:creationId xmlns:a16="http://schemas.microsoft.com/office/drawing/2014/main" id="{CC406AD1-CD10-BB56-B534-94F13A524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r="36628" b="1701"/>
          <a:stretch/>
        </p:blipFill>
        <p:spPr>
          <a:xfrm rot="16200000">
            <a:off x="5212427" y="1466951"/>
            <a:ext cx="1756800" cy="913728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DC6B9D9-0713-8E52-642C-4B3E3F03CC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t="373" r="36628" b="1097"/>
          <a:stretch/>
        </p:blipFill>
        <p:spPr>
          <a:xfrm rot="16200000">
            <a:off x="5211266" y="-660613"/>
            <a:ext cx="1756800" cy="915872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E3041C6-14DB-F6F3-6916-5FF775B84B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 t="978" r="36633" b="649"/>
          <a:stretch/>
        </p:blipFill>
        <p:spPr>
          <a:xfrm rot="16200000">
            <a:off x="5207678" y="-2741481"/>
            <a:ext cx="1756800" cy="9144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B95E77D-3A9A-E501-BCA2-CEAF59B8BDC5}"/>
              </a:ext>
            </a:extLst>
          </p:cNvPr>
          <p:cNvSpPr txBox="1"/>
          <p:nvPr/>
        </p:nvSpPr>
        <p:spPr>
          <a:xfrm>
            <a:off x="1559496" y="-1510"/>
            <a:ext cx="909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P</a:t>
            </a:r>
            <a:r>
              <a:rPr lang="pt-PT" sz="2400" dirty="0"/>
              <a:t>roposta :  </a:t>
            </a:r>
            <a:r>
              <a:rPr lang="pt-PT" sz="3600" dirty="0"/>
              <a:t>Z</a:t>
            </a:r>
            <a:r>
              <a:rPr lang="pt-PT" sz="2400" dirty="0"/>
              <a:t>onamento e </a:t>
            </a:r>
            <a:r>
              <a:rPr lang="pt-PT" sz="3600" dirty="0"/>
              <a:t>A</a:t>
            </a:r>
            <a:r>
              <a:rPr lang="pt-PT" sz="2400" dirty="0"/>
              <a:t>rborização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AA05F2-59A7-86B3-0D05-74565F3C1EC3}"/>
              </a:ext>
            </a:extLst>
          </p:cNvPr>
          <p:cNvSpPr txBox="1"/>
          <p:nvPr/>
        </p:nvSpPr>
        <p:spPr>
          <a:xfrm>
            <a:off x="1487488" y="548680"/>
            <a:ext cx="918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rgbClr val="996633"/>
                </a:solidFill>
              </a:rPr>
              <a:t> </a:t>
            </a:r>
            <a:r>
              <a:rPr lang="pt-PT" sz="2800" dirty="0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pt-PT" sz="2000" dirty="0">
                <a:solidFill>
                  <a:schemeClr val="bg2">
                    <a:lumMod val="75000"/>
                  </a:schemeClr>
                </a:solidFill>
              </a:rPr>
              <a:t>asseio </a:t>
            </a:r>
            <a:r>
              <a:rPr lang="pt-PT" sz="2800" dirty="0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pt-PT" sz="2000" dirty="0">
                <a:solidFill>
                  <a:schemeClr val="bg2">
                    <a:lumMod val="75000"/>
                  </a:schemeClr>
                </a:solidFill>
              </a:rPr>
              <a:t>edonal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35E2C22-9841-1C24-309E-1610D48A3DB8}"/>
              </a:ext>
            </a:extLst>
          </p:cNvPr>
          <p:cNvSpPr txBox="1"/>
          <p:nvPr/>
        </p:nvSpPr>
        <p:spPr>
          <a:xfrm>
            <a:off x="1559496" y="2636912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00B0F0"/>
                </a:solidFill>
              </a:rPr>
              <a:t>A</a:t>
            </a:r>
            <a:r>
              <a:rPr lang="pt-PT" sz="2000" dirty="0">
                <a:solidFill>
                  <a:srgbClr val="00B0F0"/>
                </a:solidFill>
              </a:rPr>
              <a:t>cesso </a:t>
            </a:r>
            <a:r>
              <a:rPr lang="pt-PT" sz="2800" dirty="0">
                <a:solidFill>
                  <a:srgbClr val="00B0F0"/>
                </a:solidFill>
              </a:rPr>
              <a:t>A</a:t>
            </a:r>
            <a:r>
              <a:rPr lang="pt-PT" sz="2000" dirty="0">
                <a:solidFill>
                  <a:srgbClr val="00B0F0"/>
                </a:solidFill>
              </a:rPr>
              <a:t>utomóvel aos </a:t>
            </a:r>
            <a:r>
              <a:rPr lang="pt-PT" sz="2800" dirty="0">
                <a:solidFill>
                  <a:srgbClr val="00B0F0"/>
                </a:solidFill>
              </a:rPr>
              <a:t>L</a:t>
            </a:r>
            <a:r>
              <a:rPr lang="pt-PT" sz="2000" dirty="0">
                <a:solidFill>
                  <a:srgbClr val="00B0F0"/>
                </a:solidFill>
              </a:rPr>
              <a:t>otes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88C50DE-A8B6-D2F6-4902-0AEB6CC45E69}"/>
              </a:ext>
            </a:extLst>
          </p:cNvPr>
          <p:cNvSpPr txBox="1"/>
          <p:nvPr/>
        </p:nvSpPr>
        <p:spPr>
          <a:xfrm>
            <a:off x="1533922" y="4725144"/>
            <a:ext cx="912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00B050"/>
                </a:solidFill>
              </a:rPr>
              <a:t>Á</a:t>
            </a:r>
            <a:r>
              <a:rPr lang="pt-PT" sz="2000" dirty="0">
                <a:solidFill>
                  <a:srgbClr val="00B050"/>
                </a:solidFill>
              </a:rPr>
              <a:t>rvores </a:t>
            </a:r>
            <a:r>
              <a:rPr lang="pt-PT" sz="2800" dirty="0">
                <a:solidFill>
                  <a:srgbClr val="00B050"/>
                </a:solidFill>
              </a:rPr>
              <a:t>E</a:t>
            </a:r>
            <a:r>
              <a:rPr lang="pt-PT" sz="2000" dirty="0">
                <a:solidFill>
                  <a:srgbClr val="00B050"/>
                </a:solidFill>
              </a:rPr>
              <a:t>xistentes             </a:t>
            </a:r>
            <a:r>
              <a:rPr lang="pt-PT" sz="2800" dirty="0">
                <a:solidFill>
                  <a:srgbClr val="CC0000"/>
                </a:solidFill>
              </a:rPr>
              <a:t>C</a:t>
            </a:r>
            <a:r>
              <a:rPr lang="pt-PT" sz="2000" dirty="0">
                <a:solidFill>
                  <a:srgbClr val="CC0000"/>
                </a:solidFill>
              </a:rPr>
              <a:t>olmate de </a:t>
            </a:r>
            <a:r>
              <a:rPr lang="pt-PT" sz="2800" dirty="0">
                <a:solidFill>
                  <a:srgbClr val="CC0000"/>
                </a:solidFill>
              </a:rPr>
              <a:t>L</a:t>
            </a:r>
            <a:r>
              <a:rPr lang="pt-PT" sz="2000" dirty="0">
                <a:solidFill>
                  <a:srgbClr val="CC0000"/>
                </a:solidFill>
              </a:rPr>
              <a:t>acunas                  </a:t>
            </a:r>
            <a:r>
              <a:rPr lang="pt-PT" sz="2800" dirty="0">
                <a:solidFill>
                  <a:srgbClr val="FF66CC"/>
                </a:solidFill>
              </a:rPr>
              <a:t>I</a:t>
            </a:r>
            <a:r>
              <a:rPr lang="pt-PT" sz="2000" dirty="0">
                <a:solidFill>
                  <a:srgbClr val="FF66CC"/>
                </a:solidFill>
              </a:rPr>
              <a:t>ntrodução de </a:t>
            </a:r>
            <a:r>
              <a:rPr lang="pt-PT" sz="2800" dirty="0">
                <a:solidFill>
                  <a:srgbClr val="FF66CC"/>
                </a:solidFill>
              </a:rPr>
              <a:t>E</a:t>
            </a:r>
            <a:r>
              <a:rPr lang="pt-PT" sz="2000" dirty="0">
                <a:solidFill>
                  <a:srgbClr val="FF66CC"/>
                </a:solidFill>
              </a:rPr>
              <a:t>spécies</a:t>
            </a:r>
          </a:p>
        </p:txBody>
      </p:sp>
    </p:spTree>
    <p:extLst>
      <p:ext uri="{BB962C8B-B14F-4D97-AF65-F5344CB8AC3E}">
        <p14:creationId xmlns:p14="http://schemas.microsoft.com/office/powerpoint/2010/main" val="265532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16D849F-F979-4735-6FFB-995096FAC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7" r="1934" b="1750"/>
          <a:stretch/>
        </p:blipFill>
        <p:spPr>
          <a:xfrm>
            <a:off x="1517488" y="624018"/>
            <a:ext cx="9150513" cy="575731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199061-AA62-44CF-A7D6-E2BDEA3FA6F2}"/>
              </a:ext>
            </a:extLst>
          </p:cNvPr>
          <p:cNvSpPr txBox="1"/>
          <p:nvPr/>
        </p:nvSpPr>
        <p:spPr>
          <a:xfrm>
            <a:off x="2207568" y="6453337"/>
            <a:ext cx="2118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i="1" dirty="0" err="1"/>
              <a:t>Platanus</a:t>
            </a:r>
            <a:r>
              <a:rPr lang="pt-PT" sz="1600" i="1" dirty="0"/>
              <a:t> </a:t>
            </a:r>
            <a:r>
              <a:rPr lang="pt-PT" sz="1600" i="1" dirty="0" err="1"/>
              <a:t>Acerifolia</a:t>
            </a:r>
            <a:r>
              <a:rPr lang="pt-PT" sz="1600" i="1" dirty="0"/>
              <a:t> </a:t>
            </a:r>
            <a:r>
              <a:rPr lang="pt-PT" sz="1600" dirty="0"/>
              <a:t>(121)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F02C664-AD65-45D9-9885-76179E6F94A6}"/>
              </a:ext>
            </a:extLst>
          </p:cNvPr>
          <p:cNvSpPr txBox="1"/>
          <p:nvPr/>
        </p:nvSpPr>
        <p:spPr>
          <a:xfrm>
            <a:off x="5303912" y="6433591"/>
            <a:ext cx="2118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i="1" dirty="0" err="1"/>
              <a:t>Platanus</a:t>
            </a:r>
            <a:r>
              <a:rPr lang="pt-PT" sz="1600" i="1" dirty="0"/>
              <a:t> </a:t>
            </a:r>
            <a:r>
              <a:rPr lang="pt-PT" sz="1600" i="1" dirty="0" err="1"/>
              <a:t>Acerifolia</a:t>
            </a:r>
            <a:r>
              <a:rPr lang="pt-PT" sz="1600" i="1" dirty="0"/>
              <a:t> </a:t>
            </a:r>
            <a:r>
              <a:rPr lang="pt-PT" sz="1600" dirty="0"/>
              <a:t>(34)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1A2D6B0-0286-965A-7B0D-79DA5B5EBDC3}"/>
              </a:ext>
            </a:extLst>
          </p:cNvPr>
          <p:cNvSpPr txBox="1"/>
          <p:nvPr/>
        </p:nvSpPr>
        <p:spPr>
          <a:xfrm>
            <a:off x="8220744" y="6433591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i="1" dirty="0" err="1"/>
              <a:t>Lagunaria</a:t>
            </a:r>
            <a:r>
              <a:rPr lang="pt-PT" sz="1600" i="1" dirty="0"/>
              <a:t> </a:t>
            </a:r>
            <a:r>
              <a:rPr lang="pt-PT" sz="1600" i="1" dirty="0" err="1"/>
              <a:t>Patersonii</a:t>
            </a:r>
            <a:r>
              <a:rPr lang="pt-PT" sz="1600" i="1" dirty="0"/>
              <a:t> </a:t>
            </a:r>
            <a:r>
              <a:rPr lang="pt-PT" sz="1600" dirty="0"/>
              <a:t>(83)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F580E205-CA9D-7EE4-B749-6218390EF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6439422"/>
            <a:ext cx="293258" cy="30194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A015D92-D045-BBC8-CE39-DC3ABAB2A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873" y="6468566"/>
            <a:ext cx="254369" cy="27280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5763F02-1EF1-9EDC-400A-FB29C0D50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126" y="6452624"/>
            <a:ext cx="276099" cy="28874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44599AD-8F7A-4550-3940-5465DE2B558D}"/>
              </a:ext>
            </a:extLst>
          </p:cNvPr>
          <p:cNvSpPr txBox="1"/>
          <p:nvPr/>
        </p:nvSpPr>
        <p:spPr>
          <a:xfrm>
            <a:off x="1560512" y="-22313"/>
            <a:ext cx="91074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PT"/>
            </a:defPPr>
            <a:lvl1pPr algn="r">
              <a:defRPr sz="20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pt-PT" sz="3600" b="0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lang="pt-PT" sz="2400" b="0" dirty="0">
                <a:solidFill>
                  <a:schemeClr val="tx1"/>
                </a:solidFill>
                <a:latin typeface="+mn-lt"/>
                <a:cs typeface="Arial"/>
              </a:rPr>
              <a:t>lano de </a:t>
            </a:r>
            <a:r>
              <a:rPr lang="pt-PT" sz="3600" b="0" dirty="0">
                <a:solidFill>
                  <a:schemeClr val="tx1"/>
                </a:solidFill>
                <a:latin typeface="+mn-lt"/>
                <a:cs typeface="Arial"/>
              </a:rPr>
              <a:t>R</a:t>
            </a:r>
            <a:r>
              <a:rPr lang="pt-PT" sz="2400" b="0" dirty="0">
                <a:solidFill>
                  <a:schemeClr val="tx1"/>
                </a:solidFill>
                <a:latin typeface="+mn-lt"/>
                <a:cs typeface="Arial"/>
              </a:rPr>
              <a:t>eforço da </a:t>
            </a:r>
            <a:r>
              <a:rPr lang="pt-PT" sz="3600" b="0" dirty="0">
                <a:solidFill>
                  <a:schemeClr val="tx1"/>
                </a:solidFill>
                <a:latin typeface="+mn-lt"/>
                <a:cs typeface="Arial"/>
              </a:rPr>
              <a:t>E</a:t>
            </a:r>
            <a:r>
              <a:rPr lang="pt-PT" sz="2400" b="0" dirty="0">
                <a:solidFill>
                  <a:schemeClr val="tx1"/>
                </a:solidFill>
                <a:latin typeface="+mn-lt"/>
                <a:cs typeface="Arial"/>
              </a:rPr>
              <a:t>strutura </a:t>
            </a:r>
            <a:r>
              <a:rPr lang="pt-PT" sz="3600" b="0" dirty="0">
                <a:solidFill>
                  <a:schemeClr val="tx1"/>
                </a:solidFill>
                <a:latin typeface="+mn-lt"/>
                <a:cs typeface="Arial"/>
              </a:rPr>
              <a:t>A</a:t>
            </a:r>
            <a:r>
              <a:rPr lang="pt-PT" sz="2400" b="0" dirty="0">
                <a:solidFill>
                  <a:schemeClr val="tx1"/>
                </a:solidFill>
                <a:latin typeface="+mn-lt"/>
                <a:cs typeface="Arial"/>
              </a:rPr>
              <a:t>rbórea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065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65907A-BECC-1847-FABE-EBEB2A0900A4}"/>
              </a:ext>
            </a:extLst>
          </p:cNvPr>
          <p:cNvSpPr txBox="1"/>
          <p:nvPr/>
        </p:nvSpPr>
        <p:spPr>
          <a:xfrm>
            <a:off x="152400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T</a:t>
            </a:r>
            <a:r>
              <a:rPr lang="pt-PT" sz="2400" dirty="0"/>
              <a:t>roços</a:t>
            </a:r>
            <a:r>
              <a:rPr lang="pt-PT" sz="3600" dirty="0"/>
              <a:t> N</a:t>
            </a:r>
            <a:r>
              <a:rPr lang="pt-PT" sz="2400" dirty="0"/>
              <a:t>ascente</a:t>
            </a:r>
            <a:r>
              <a:rPr lang="pt-PT" sz="3600" dirty="0"/>
              <a:t> </a:t>
            </a:r>
            <a:r>
              <a:rPr lang="pt-PT" sz="2400" dirty="0"/>
              <a:t>e </a:t>
            </a:r>
            <a:r>
              <a:rPr lang="pt-PT" sz="3600" dirty="0"/>
              <a:t>P</a:t>
            </a:r>
            <a:r>
              <a:rPr lang="pt-PT" sz="2400" dirty="0"/>
              <a:t>oente </a:t>
            </a:r>
            <a:r>
              <a:rPr lang="pt-PT" sz="3600" dirty="0"/>
              <a:t>| E</a:t>
            </a:r>
            <a:r>
              <a:rPr lang="pt-PT" sz="2400" dirty="0"/>
              <a:t>xtra </a:t>
            </a:r>
            <a:r>
              <a:rPr lang="pt-PT" sz="3600" dirty="0"/>
              <a:t>M</a:t>
            </a:r>
            <a:r>
              <a:rPr lang="pt-PT" sz="2400" dirty="0"/>
              <a:t>uros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37E004A-EC44-9663-45DA-A8CD8B3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25"/>
          <a:stretch/>
        </p:blipFill>
        <p:spPr>
          <a:xfrm>
            <a:off x="6596577" y="3653016"/>
            <a:ext cx="2271493" cy="3204984"/>
          </a:xfrm>
          <a:prstGeom prst="rect">
            <a:avLst/>
          </a:prstGeom>
        </p:spPr>
      </p:pic>
      <p:pic>
        <p:nvPicPr>
          <p:cNvPr id="16" name="Imagem 15" descr="Uma imagem com candelabro, assento&#10;&#10;Descrição gerada automaticamente">
            <a:extLst>
              <a:ext uri="{FF2B5EF4-FFF2-40B4-BE49-F238E27FC236}">
                <a16:creationId xmlns:a16="http://schemas.microsoft.com/office/drawing/2014/main" id="{03336732-2261-EC47-51FD-D6FAC19863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8838" r="12671" b="7154"/>
          <a:stretch/>
        </p:blipFill>
        <p:spPr>
          <a:xfrm>
            <a:off x="8932076" y="2828289"/>
            <a:ext cx="1556413" cy="1250031"/>
          </a:xfrm>
          <a:prstGeom prst="rect">
            <a:avLst/>
          </a:prstGeom>
        </p:spPr>
      </p:pic>
      <p:pic>
        <p:nvPicPr>
          <p:cNvPr id="18" name="Imagem 17" descr="Uma imagem com caixote&#10;&#10;Descrição gerada automaticamente">
            <a:extLst>
              <a:ext uri="{FF2B5EF4-FFF2-40B4-BE49-F238E27FC236}">
                <a16:creationId xmlns:a16="http://schemas.microsoft.com/office/drawing/2014/main" id="{C644BDD0-C751-B640-5E17-B484682BFC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12710" r="17466" b="9534"/>
          <a:stretch/>
        </p:blipFill>
        <p:spPr>
          <a:xfrm>
            <a:off x="8943560" y="692696"/>
            <a:ext cx="1400912" cy="2137638"/>
          </a:xfrm>
          <a:prstGeom prst="rect">
            <a:avLst/>
          </a:prstGeom>
        </p:spPr>
      </p:pic>
      <p:pic>
        <p:nvPicPr>
          <p:cNvPr id="20" name="Imagem 19" descr="Uma imagem com banco, sentado, parque, assento&#10;&#10;Descrição gerada automaticamente">
            <a:extLst>
              <a:ext uri="{FF2B5EF4-FFF2-40B4-BE49-F238E27FC236}">
                <a16:creationId xmlns:a16="http://schemas.microsoft.com/office/drawing/2014/main" id="{8D6F4B04-5CBE-135A-C142-E24E0B2FA0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6899"/>
          <a:stretch/>
        </p:blipFill>
        <p:spPr>
          <a:xfrm>
            <a:off x="8932075" y="4054824"/>
            <a:ext cx="1671922" cy="1298640"/>
          </a:xfrm>
          <a:prstGeom prst="rect">
            <a:avLst/>
          </a:prstGeom>
        </p:spPr>
      </p:pic>
      <p:pic>
        <p:nvPicPr>
          <p:cNvPr id="24" name="Imagem 23" descr="Uma imagem com mapa&#10;&#10;Descrição gerada automaticamente">
            <a:extLst>
              <a:ext uri="{FF2B5EF4-FFF2-40B4-BE49-F238E27FC236}">
                <a16:creationId xmlns:a16="http://schemas.microsoft.com/office/drawing/2014/main" id="{73C6B5C5-B854-7154-F4F4-2D1582521D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3" r="13625"/>
          <a:stretch/>
        </p:blipFill>
        <p:spPr>
          <a:xfrm rot="16200000">
            <a:off x="2495543" y="2681471"/>
            <a:ext cx="3204985" cy="514806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A9224F2-0967-3572-69F6-DD25C6BEE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3819"/>
          <a:stretch/>
        </p:blipFill>
        <p:spPr>
          <a:xfrm rot="16200000">
            <a:off x="3798595" y="-1484247"/>
            <a:ext cx="2782669" cy="7331856"/>
          </a:xfrm>
          <a:prstGeom prst="rect">
            <a:avLst/>
          </a:prstGeom>
        </p:spPr>
      </p:pic>
      <p:pic>
        <p:nvPicPr>
          <p:cNvPr id="29" name="Imagem 28" descr="Uma imagem com grelha&#10;&#10;Descrição gerada automaticamente">
            <a:extLst>
              <a:ext uri="{FF2B5EF4-FFF2-40B4-BE49-F238E27FC236}">
                <a16:creationId xmlns:a16="http://schemas.microsoft.com/office/drawing/2014/main" id="{0A76BE52-F5E5-2CB9-21E0-AE32374C2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966"/>
          <a:stretch/>
        </p:blipFill>
        <p:spPr>
          <a:xfrm>
            <a:off x="8943560" y="5353465"/>
            <a:ext cx="1724440" cy="150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0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65907A-BECC-1847-FABE-EBEB2A0900A4}"/>
              </a:ext>
            </a:extLst>
          </p:cNvPr>
          <p:cNvSpPr txBox="1"/>
          <p:nvPr/>
        </p:nvSpPr>
        <p:spPr>
          <a:xfrm>
            <a:off x="1532087" y="-9475"/>
            <a:ext cx="912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T</a:t>
            </a:r>
            <a:r>
              <a:rPr lang="pt-PT" sz="2400" dirty="0"/>
              <a:t>roço</a:t>
            </a:r>
            <a:r>
              <a:rPr lang="pt-PT" sz="3600" dirty="0"/>
              <a:t> C</a:t>
            </a:r>
            <a:r>
              <a:rPr lang="pt-PT" sz="2400" dirty="0"/>
              <a:t>entral</a:t>
            </a:r>
            <a:r>
              <a:rPr lang="pt-PT" sz="3600" dirty="0"/>
              <a:t> | I</a:t>
            </a:r>
            <a:r>
              <a:rPr lang="pt-PT" sz="2400" dirty="0"/>
              <a:t>ntra </a:t>
            </a:r>
            <a:r>
              <a:rPr lang="pt-PT" sz="3600" dirty="0"/>
              <a:t>M</a:t>
            </a:r>
            <a:r>
              <a:rPr lang="pt-PT" sz="2400" dirty="0"/>
              <a:t>uros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2AEE61-F4A8-CA10-B53A-CDDC9FB3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3528" r="17046" b="30527"/>
          <a:stretch/>
        </p:blipFill>
        <p:spPr>
          <a:xfrm rot="16200000">
            <a:off x="6413741" y="-33172"/>
            <a:ext cx="3535785" cy="497273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15BF9DE-32BB-8FE6-9A5C-D80E48878D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033" r="23920" b="16026"/>
          <a:stretch/>
        </p:blipFill>
        <p:spPr>
          <a:xfrm rot="16200000">
            <a:off x="6883523" y="3073523"/>
            <a:ext cx="2564906" cy="5004048"/>
          </a:xfrm>
          <a:prstGeom prst="rect">
            <a:avLst/>
          </a:prstGeom>
        </p:spPr>
      </p:pic>
      <p:pic>
        <p:nvPicPr>
          <p:cNvPr id="19" name="Imagem 18" descr="Uma imagem com texto, dispositivo, manómetro&#10;&#10;Descrição gerada automaticamente">
            <a:extLst>
              <a:ext uri="{FF2B5EF4-FFF2-40B4-BE49-F238E27FC236}">
                <a16:creationId xmlns:a16="http://schemas.microsoft.com/office/drawing/2014/main" id="{7258E109-A9D1-A690-9B43-859E2934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8989" r="34498" b="28975"/>
          <a:stretch/>
        </p:blipFill>
        <p:spPr>
          <a:xfrm rot="16200000">
            <a:off x="2271860" y="3545236"/>
            <a:ext cx="2551160" cy="40468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F3CC08F-A108-19EB-3648-6927659D57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29" r="4602" b="890"/>
          <a:stretch/>
        </p:blipFill>
        <p:spPr>
          <a:xfrm>
            <a:off x="2163756" y="685304"/>
            <a:ext cx="3402772" cy="35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3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árvore, exterior, flor, planta&#10;&#10;Descrição gerada automaticamente">
            <a:extLst>
              <a:ext uri="{FF2B5EF4-FFF2-40B4-BE49-F238E27FC236}">
                <a16:creationId xmlns:a16="http://schemas.microsoft.com/office/drawing/2014/main" id="{C2ABFF4F-E5AA-4C75-BD12-CB739BD0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" b="919"/>
          <a:stretch/>
        </p:blipFill>
        <p:spPr>
          <a:xfrm>
            <a:off x="7931612" y="835358"/>
            <a:ext cx="2700892" cy="60226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49722B-5C18-992F-7998-6B4472623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653137"/>
            <a:ext cx="6372200" cy="70840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DD98143-9471-0ACC-3089-32139FC2B9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0" t="7084" r="36441"/>
          <a:stretch/>
        </p:blipFill>
        <p:spPr>
          <a:xfrm rot="16200000">
            <a:off x="4003713" y="2965512"/>
            <a:ext cx="1412775" cy="63722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5D0A17-527E-206C-FF81-3A8D2C7D6F43}"/>
              </a:ext>
            </a:extLst>
          </p:cNvPr>
          <p:cNvSpPr txBox="1"/>
          <p:nvPr/>
        </p:nvSpPr>
        <p:spPr>
          <a:xfrm>
            <a:off x="1532087" y="-9475"/>
            <a:ext cx="912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T</a:t>
            </a:r>
            <a:r>
              <a:rPr lang="pt-PT" sz="2400" dirty="0"/>
              <a:t>roço</a:t>
            </a:r>
            <a:r>
              <a:rPr lang="pt-PT" sz="3600" dirty="0"/>
              <a:t> C</a:t>
            </a:r>
            <a:r>
              <a:rPr lang="pt-PT" sz="2400" dirty="0"/>
              <a:t>entral</a:t>
            </a:r>
            <a:r>
              <a:rPr lang="pt-PT" sz="3600" dirty="0"/>
              <a:t> | I</a:t>
            </a:r>
            <a:r>
              <a:rPr lang="pt-PT" sz="2400" dirty="0"/>
              <a:t>ntra </a:t>
            </a:r>
            <a:r>
              <a:rPr lang="pt-PT" sz="3600" dirty="0"/>
              <a:t>M</a:t>
            </a:r>
            <a:r>
              <a:rPr lang="pt-PT" sz="2400" dirty="0"/>
              <a:t>uros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63F42C-A035-4D63-5D5A-397675BBAF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46" b="2750"/>
          <a:stretch/>
        </p:blipFill>
        <p:spPr>
          <a:xfrm rot="16200000">
            <a:off x="3131326" y="-149988"/>
            <a:ext cx="3772130" cy="57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A21145D0-8694-FC31-8218-D130CE941170}"/>
              </a:ext>
            </a:extLst>
          </p:cNvPr>
          <p:cNvSpPr txBox="1"/>
          <p:nvPr/>
        </p:nvSpPr>
        <p:spPr>
          <a:xfrm>
            <a:off x="1546858" y="44486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R</a:t>
            </a:r>
            <a:r>
              <a:rPr lang="pt-PT" sz="2400" dirty="0"/>
              <a:t>otundas e </a:t>
            </a:r>
            <a:r>
              <a:rPr lang="pt-PT" sz="3600" dirty="0"/>
              <a:t>E</a:t>
            </a:r>
            <a:r>
              <a:rPr lang="pt-PT" sz="2400" dirty="0"/>
              <a:t>splanada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F77F8C-80C1-7F78-CA6A-E733F1DCD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22800" b="21018"/>
          <a:stretch/>
        </p:blipFill>
        <p:spPr>
          <a:xfrm rot="16200000">
            <a:off x="7844113" y="1278383"/>
            <a:ext cx="2977529" cy="26702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43C390-810A-FC49-86BC-1C8D409A1B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3" b="9051"/>
          <a:stretch/>
        </p:blipFill>
        <p:spPr>
          <a:xfrm rot="16200000">
            <a:off x="4874526" y="1002611"/>
            <a:ext cx="2977530" cy="32217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AD8682B-3D6D-685A-E85E-36C58F1087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12074" r="5445" b="18411"/>
          <a:stretch/>
        </p:blipFill>
        <p:spPr>
          <a:xfrm rot="16200000">
            <a:off x="1625001" y="1023740"/>
            <a:ext cx="2977531" cy="3179530"/>
          </a:xfrm>
          <a:prstGeom prst="rect">
            <a:avLst/>
          </a:prstGeom>
        </p:spPr>
      </p:pic>
      <p:pic>
        <p:nvPicPr>
          <p:cNvPr id="32" name="Imagem 31" descr="Uma imagem com terra, exterior, planta, rocha&#10;&#10;Descrição gerada automaticamente">
            <a:extLst>
              <a:ext uri="{FF2B5EF4-FFF2-40B4-BE49-F238E27FC236}">
                <a16:creationId xmlns:a16="http://schemas.microsoft.com/office/drawing/2014/main" id="{D879FFB6-2920-9B18-D6AB-B3203A9E5D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2"/>
          <a:stretch/>
        </p:blipFill>
        <p:spPr>
          <a:xfrm>
            <a:off x="4703531" y="4364863"/>
            <a:ext cx="3294223" cy="2499151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2967543-BF8F-8959-0D47-1EED2AEED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0"/>
          <a:stretch/>
        </p:blipFill>
        <p:spPr bwMode="auto">
          <a:xfrm>
            <a:off x="1524001" y="4347446"/>
            <a:ext cx="3156673" cy="25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B720F98D-8050-FAB6-B27A-4A6718CBC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2" r="12667"/>
          <a:stretch/>
        </p:blipFill>
        <p:spPr bwMode="auto">
          <a:xfrm>
            <a:off x="8020610" y="4364859"/>
            <a:ext cx="2647390" cy="25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596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571</Words>
  <Application>Microsoft Office PowerPoint</Application>
  <PresentationFormat>Widescreen</PresentationFormat>
  <Paragraphs>35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Pereira</dc:creator>
  <cp:lastModifiedBy>Tony Pereira</cp:lastModifiedBy>
  <cp:revision>5</cp:revision>
  <dcterms:created xsi:type="dcterms:W3CDTF">2022-07-26T21:27:55Z</dcterms:created>
  <dcterms:modified xsi:type="dcterms:W3CDTF">2022-07-26T21:41:50Z</dcterms:modified>
</cp:coreProperties>
</file>